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9"/>
  </p:notesMasterIdLst>
  <p:sldIdLst>
    <p:sldId id="859" r:id="rId2"/>
    <p:sldId id="1139" r:id="rId3"/>
    <p:sldId id="1178" r:id="rId4"/>
    <p:sldId id="1144" r:id="rId5"/>
    <p:sldId id="1149" r:id="rId6"/>
    <p:sldId id="1160" r:id="rId7"/>
    <p:sldId id="1163" r:id="rId8"/>
    <p:sldId id="1179" r:id="rId9"/>
    <p:sldId id="1164" r:id="rId10"/>
    <p:sldId id="1180" r:id="rId11"/>
    <p:sldId id="1181" r:id="rId12"/>
    <p:sldId id="1165" r:id="rId13"/>
    <p:sldId id="1166" r:id="rId14"/>
    <p:sldId id="1182" r:id="rId15"/>
    <p:sldId id="1171" r:id="rId16"/>
    <p:sldId id="1184" r:id="rId17"/>
    <p:sldId id="1185" r:id="rId18"/>
    <p:sldId id="1186" r:id="rId19"/>
    <p:sldId id="1187" r:id="rId20"/>
    <p:sldId id="1167" r:id="rId21"/>
    <p:sldId id="1183" r:id="rId22"/>
    <p:sldId id="1168" r:id="rId23"/>
    <p:sldId id="1169" r:id="rId24"/>
    <p:sldId id="1170" r:id="rId25"/>
    <p:sldId id="1172" r:id="rId26"/>
    <p:sldId id="1173" r:id="rId27"/>
    <p:sldId id="1174" r:id="rId28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196752"/>
            <a:ext cx="11523345" cy="119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12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INNOVATION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2591242"/>
            <a:ext cx="11523345" cy="2175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5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WRITING WORKSHOP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～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READING CLUB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3"/>
            <a:ext cx="11485848" cy="258048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9998" y="836712"/>
                <a:ext cx="11485848" cy="3785652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Cambria Math" panose="02040503050406030204" pitchFamily="18" charset="0"/>
                    <a:ea typeface="MS Mincho"/>
                    <a:cs typeface="Cambria Math" panose="02040503050406030204" pitchFamily="18" charset="0"/>
                  </a:rPr>
                  <a:t>❸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Next 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time </a:t>
                </a:r>
                <a:r>
                  <a:rPr lang="en-US" altLang="zh-CN" b="1" u="sng" smtClean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you  rely  on  any  of  these  inventions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grateful 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and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think  about  the</a:t>
                </a: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b="1" i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                             </m:t>
                      </m:r>
                      <m:r>
                        <m:rPr>
                          <m:nor/>
                        </m:rPr>
                        <a:rPr lang="zh-CN" altLang="zh-CN" b="1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时间状语从句</m:t>
                      </m:r>
                    </m:oMath>
                  </m:oMathPara>
                </a14:m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science and imagination that have gone into them and how much they have changed our everyday life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下次当你依赖这些发明的时候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要心存感激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这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些发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明中蕴含的科学和想象力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想想它们如何改变了我们的日常生活。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stop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by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and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see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you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next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time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down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your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way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下次我去你那一带时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会顺道去看你的。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998" y="836712"/>
                <a:ext cx="11485848" cy="3785652"/>
              </a:xfrm>
              <a:blipFill>
                <a:blip r:embed="rId3"/>
                <a:stretch>
                  <a:fillRect l="-849" r="-796" b="-48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68371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194277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92415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名词词组作连词用，引导时间状语从句的有：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构成的名词词组：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next time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every/each time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first/last time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any time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等；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＋瞬间名词：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minute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instant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moment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等，意为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就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book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first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saw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我第一次看到他时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他正在写一本书。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instant I saw him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 knew that he was angry with me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我一看见他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就知道他在生我的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气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6820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2132856"/>
            <a:ext cx="11485848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412776"/>
            <a:ext cx="11485848" cy="5078313"/>
          </a:xfrm>
        </p:spPr>
        <p:txBody>
          <a:bodyPr/>
          <a:lstStyle/>
          <a:p>
            <a:pPr algn="ctr" hangingPunct="0">
              <a:spcAft>
                <a:spcPts val="0"/>
              </a:spcAft>
            </a:pPr>
            <a:r>
              <a:rPr lang="zh-CN" altLang="zh-CN" b="1">
                <a:solidFill>
                  <a:srgbClr val="73BD8A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形容词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一、 形容词的定义及分类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是描述事物的特征、性质、属性、状态等内容的一类词，主要用于修饰、丰富、限定名词的内容。形容词根据其含义、用法可分成两大类：性质形容词和类别形容词。表示事物的性质或特征的形容词叫作性质形容词，表示类别的形容词叫作类别形容词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 he came back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 noticed something strange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性质形容词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他回来之后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注意到有些奇怪的东西。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 wishes to pursue a medical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类别形容词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career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她希望从事医学工作。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语法疑难破.eps" descr="id:21474869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3179135" y="836712"/>
            <a:ext cx="5508359" cy="5760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84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80" y="917346"/>
            <a:ext cx="11485848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94723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二、 形容词的基本用法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性质形容词的用法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性质形容词有等级的变化，能用程度副词修饰，在句中充当定语、表语、宾语补足语、状语等。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Our father is taller than we are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我们的爸爸比我们高。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 is cooler today than it was yesterday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今天的天气比昨天凉爽。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Practice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proves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completely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correct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实践证明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这个想法是完全正确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833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类别形容词的用法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类别形容词通常没有等级的变化，也不用程度副词修饰。有些类别形容词只能作定语，不能作表语；另有一些作定语和表语都可以。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These subjects reflect our daily lives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这些主题反映我们的日常生活。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Three of the candidates must be male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其中三名候选人必须是男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性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17994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80" y="917346"/>
            <a:ext cx="11485848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三、 形容词的排序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形容词一般按照下列顺序排列：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限：限定词，如：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描：描绘性形容词，如：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brave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beautiful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lovely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nice...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大：大小、高低、长短等形容词，如：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形：形状，如：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round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square...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龄：年龄大小、新旧、年代等，如：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young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old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颜：颜色，如：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blue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green...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籍：国籍、地区、出处，如：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American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Japanese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6288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物：物质材料的形容词，如：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golden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wooden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wax...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9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类：表示类别、用途，如：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medical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chemical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writing...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beautiful large green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Chinese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carpet</a:t>
            </a:r>
          </a:p>
          <a:p>
            <a:pPr hangingPunct="0">
              <a:spcAft>
                <a:spcPts val="0"/>
              </a:spcAft>
            </a:pP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条又漂亮又大的绿色中国地毯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pretty little square old black Japanese wooden writing desk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一张黑旧的日式漂亮的方形木质小写字桌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5820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480" y="917346"/>
            <a:ext cx="11485848" cy="36004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chemeClr val="bg1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四、 合成形容词</a:t>
            </a:r>
            <a:endParaRPr lang="zh-CN" altLang="zh-CN" sz="1050">
              <a:solidFill>
                <a:schemeClr val="bg1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由连词符（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或不用连词符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）把两个或两个以上的词连接起来构成的形容词叫合成形容词。在句中常作定语。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south-facing door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一扇朝南的门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dried-up river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一条干涸的河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sixteen-year-old girl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一个十六岁的女孩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复合形容词的构成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）数词＋名词（＋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形容词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six-year-old girl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一个六岁的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女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孩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54214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562228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）形容词＋名词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-ed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white-haired woman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一个白头发的女人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）形容词＋分词（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包括现在分词和过去分词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clean-washed shoes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洗干净了的鞋子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）副词＋分词（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包括现在分词和过去分词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hard-working students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勤奋的学生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）名词＋分词（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包括现在分词和过去分词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peace-loving people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热爱和平的人民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）名词＋形容词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war-weary soldiers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厌战的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士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兵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3952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38241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）形容词＋名词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part-time job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一份兼职工作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）形容词＋形容词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brown-green bus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一辆棕绿色的公交车</a:t>
            </a:r>
            <a:endParaRPr lang="en-US" altLang="zh-CN" b="1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9896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523160"/>
            <a:ext cx="11377264" cy="126588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804821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availability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可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能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性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types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availability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随之而来的是新类型的工作和较低成本的新产品。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nature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availability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material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evidence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discussed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关键证据的性质和有效性将不予以讨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论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429187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299801"/>
            <a:ext cx="7518935" cy="44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2242170"/>
            <a:ext cx="11485848" cy="341632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2017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版《普通高中英语课程标准》中明确提出要发展英语学科核心素养，落实立德树人根本任务的基本理念。英语学科核心素养包括：语言能力、文化意识、思维品质和学习能力。因此，在今后的英语考试中，一定会更加重视对英语学科核心素养的考查，突出对考生分析问题、解决问题的能力的考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　本文围绕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思维品质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这一学科素养展开，主要介绍了通过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网络来实现车与车的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对话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。这将大量减少道路交通事故，推动自动驾驶车辆的发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展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核心素养通.eps" descr="id:2147486952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3070870" y="836712"/>
            <a:ext cx="5508357" cy="576064"/>
          </a:xfrm>
          <a:prstGeom prst="rect">
            <a:avLst/>
          </a:prstGeom>
        </p:spPr>
      </p:pic>
      <p:pic>
        <p:nvPicPr>
          <p:cNvPr id="5" name="素养解读.eps" descr="id:2147486959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270670" y="1628800"/>
            <a:ext cx="9624766" cy="460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210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主题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车与车的</a:t>
            </a:r>
            <a:r>
              <a:rPr lang="en-US" altLang="zh-CN" b="1">
                <a:solidFill>
                  <a:srgbClr val="AC7D9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对话</a:t>
            </a:r>
            <a:r>
              <a:rPr lang="en-US" altLang="zh-CN" b="1">
                <a:solidFill>
                  <a:srgbClr val="AC7D9F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学科素养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思维品质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难度系数</a:t>
            </a:r>
            <a:r>
              <a:rPr lang="zh-CN" altLang="zh-CN" b="1">
                <a:solidFill>
                  <a:srgbClr val="AC7D9F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：</a:t>
            </a:r>
            <a:r>
              <a:rPr lang="en-US" altLang="zh-CN" b="1">
                <a:solidFill>
                  <a:srgbClr val="AC7D9F"/>
                </a:solidFill>
                <a:latin typeface="Segoe UI Symbol" panose="020B0502040204020203" pitchFamily="34" charset="0"/>
                <a:ea typeface="Times New Roman" panose="02020603050405020304" pitchFamily="18" charset="0"/>
                <a:cs typeface="Segoe UI Symbol" panose="020B0502040204020203" pitchFamily="34" charset="0"/>
              </a:rPr>
              <a:t>★★★★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algn="ctr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 of the future could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use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5G</a:t>
            </a:r>
            <a:r>
              <a:rPr lang="en-US" altLang="zh-CN" sz="1050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talk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to each other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 could soon be communicating with each other using 5G to make drivers aware of upcoming dangers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scientists claim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ultra-fast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超高速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mobile internet would allow for rapid information transmission and could make drivers aware of black ice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potholes or other dangers up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ahead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5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 car manufacturers are already integrating 5G into their vehicles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including as a tool to help lead in the generation of self-driving vehicles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Experts at Glasgow Caledonian University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 high-speed connection will also improve the reliability and capability of automated vehicles to the point where they will be safer than the manual cars being driven today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They predict the number of road traffic accidents—which according to the World Health Organisation account for more than 1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3 million deaths and up to 50 million people injured worldwide every year—will drop drastically as a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result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16754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078313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Dimitrios Liarokapis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member of the research group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 have a better idea of what the future will look like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think of having Tesla-like cars that not only use sensors to scan what’s around them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can also talk to each other and exchange safety-related information about their surroundings over an area that covers several square miles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I’m sure anyone who has had a bad experience on frozen roads would have benefited from knowing about the dangerous conditions in advance so they could have adjusted their speed or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 possible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even avoided that route altogether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same could be to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potholes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29530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5632311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With the help of 5G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 vehicle-generated early warning system comes into being within the next few years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Cars that are close enough to the danger area will transmit warning messages to other cars around them using short-range communication technologies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 also to cars further away using 5G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fast and reliably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Then those cars will send the same information to cars near them and so 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forming a joined-up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multi-vehicle communication chain that stretches far and wide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5G is an exciting mobile technology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 will give a vast boost to smart cities and autonomous vehicles among many other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things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.”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8368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Automotive giant Ford is already working on connected cars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Earlier this year it revealed its intention to fit 80 percent of its vehicles with technology that warns drivers about upcoming road accidents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bad weather and traffic jams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 system pools data from other connected road users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emergency services and the authorities and beams it from the cloud directly to the car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61214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Alerts pop up on the car’s dashboard display warning the driver about what lies around the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corner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61047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424579"/>
            <a:ext cx="11485848" cy="1572373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84834"/>
            <a:ext cx="11485848" cy="394723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Experts at Glasgow Caledonian University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GCU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believe the high-speed connection will also improve the reliability and capability of automated vehicles to the point where they will be safer than the manual cars being driven today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这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是一个主从复合句。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believe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后为省略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的宾语从句，在宾语从句中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where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引导定语从句，修饰先行词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point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，在这个定语从句中又有一个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引导的比较状语从句。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　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格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拉斯哥喀里多尼亚大学的专家认为，高速互联网还将提高自动化车辆的可靠性和性能，使其比目前使用的手动驾驶汽车更安全。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句型解读.eps" descr="id:2147486966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836712"/>
            <a:ext cx="2281343" cy="448121"/>
          </a:xfrm>
          <a:prstGeom prst="rect">
            <a:avLst/>
          </a:prstGeom>
        </p:spPr>
      </p:pic>
      <p:pic>
        <p:nvPicPr>
          <p:cNvPr id="7" name="分析.eps" descr="id:214748698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04460" y="3132342"/>
            <a:ext cx="574032" cy="272767"/>
          </a:xfrm>
          <a:prstGeom prst="rect">
            <a:avLst/>
          </a:prstGeom>
        </p:spPr>
      </p:pic>
      <p:pic>
        <p:nvPicPr>
          <p:cNvPr id="8" name="译文.eps" descr="id:2147486994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504460" y="4212462"/>
            <a:ext cx="580817" cy="272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6718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6876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claim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宣称；声称；断言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integrate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融合；融入；结合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automated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使自动化的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boost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提升；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增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加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" name="sb11.eps" descr="id:2147487001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406575" y="806379"/>
            <a:ext cx="2063590" cy="480517"/>
          </a:xfrm>
          <a:prstGeom prst="rect">
            <a:avLst/>
          </a:prstGeom>
        </p:spPr>
      </p:pic>
      <p:sp>
        <p:nvSpPr>
          <p:cNvPr id="6" name="内容占位符 1"/>
          <p:cNvSpPr txBox="1">
            <a:spLocks/>
          </p:cNvSpPr>
          <p:nvPr/>
        </p:nvSpPr>
        <p:spPr bwMode="auto">
          <a:xfrm>
            <a:off x="360854" y="4104655"/>
            <a:ext cx="1148584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communicate 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同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交流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沟通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vehicle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车辆；载运工具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reliability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可靠性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transmit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传送，寄；送达，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传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达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7" name="sb12.eps" descr="id:2147487008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06574" y="3573016"/>
            <a:ext cx="2061944" cy="511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1239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90707"/>
            <a:ext cx="11485848" cy="1978253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83872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81312"/>
            <a:ext cx="11485848" cy="1926618"/>
          </a:xfrm>
        </p:spPr>
        <p:txBody>
          <a:bodyPr/>
          <a:lstStyle/>
          <a:p>
            <a:pPr lvl="0"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available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可获得的；可购得的；可找到的；有空的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available to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可被利用或得到的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available for...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可用于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，能参与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963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715955"/>
            <a:ext cx="11485848" cy="801277"/>
          </a:xfrm>
          <a:prstGeom prst="rect">
            <a:avLst/>
          </a:prstGeom>
        </p:spPr>
      </p:pic>
      <p:pic>
        <p:nvPicPr>
          <p:cNvPr id="11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4509120"/>
            <a:ext cx="2069857" cy="36709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420111"/>
            <a:ext cx="11377264" cy="1288809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196752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69660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preserve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保存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食物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腌制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维护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保护 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腌菜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果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酱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Therefore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important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因此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保存食物一直是人们考虑的一个重要问题。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indent="122428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preserve sb/sth from...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保护某人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某物免受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preserve sth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＋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adj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把某物保存得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children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from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hurt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人们应保护儿童免于受到伤害。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preservation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保护，保存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6217;FounderCES"/>
          <p:cNvPicPr/>
          <p:nvPr/>
        </p:nvPicPr>
        <p:blipFill>
          <a:blip r:embed="rId6"/>
          <a:stretch>
            <a:fillRect/>
          </a:stretch>
        </p:blipFill>
        <p:spPr>
          <a:xfrm>
            <a:off x="411430" y="2856513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932793"/>
            <a:ext cx="11377264" cy="1784239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709434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365869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reflect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仔细考虑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反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省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reflected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further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process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estimating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power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larger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他进一步思考了这个过程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评估了加大水量将产生多少能量。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people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time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reflect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ve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said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这会给人们时间来思考你刚才说的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话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842349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500823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reflect ...in 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中映出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的影像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reflected in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倒映在；反映在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reflection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映像；反映；反射；思考，考虑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lost in reflection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陷入深思中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reflection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再三考虑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trees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reflected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clear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water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沿岸的树木倒映在清澈的水中。</a:t>
            </a:r>
            <a:endParaRPr lang="zh-CN" altLang="zh-CN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reflection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notice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everyone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looking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她陷入了沉思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似乎没有注意到每个人都在看着她。</a:t>
            </a:r>
            <a:endParaRPr lang="zh-CN" altLang="zh-CN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363058"/>
            <a:ext cx="11485848" cy="2065942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9998" y="1279247"/>
                <a:ext cx="11485848" cy="504022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Cambria Math" panose="02040503050406030204" pitchFamily="18" charset="0"/>
                    <a:ea typeface="MS Mincho"/>
                    <a:cs typeface="Cambria Math" panose="02040503050406030204" pitchFamily="18" charset="0"/>
                  </a:rPr>
                  <a:t>❶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thought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deeply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about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what</a:t>
                </a:r>
                <a:r>
                  <a:rPr lang="en-US" altLang="zh-CN" sz="2300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was</a:t>
                </a:r>
                <a:r>
                  <a:rPr lang="en-US" altLang="zh-CN" sz="2300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sz="2300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happening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sz="2300" b="1" i="1">
                            <a:solidFill>
                              <a:srgbClr val="00B0F0"/>
                            </a:solidFill>
                            <a:uFill>
                              <a:solidFill>
                                <a:srgbClr val="00B0F0"/>
                              </a:solidFill>
                            </a:u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r>
                          <a:rPr lang="en-US" altLang="zh-CN" sz="2300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宋体" panose="02010600030101010101" pitchFamily="2" charset="-122"/>
                            <a:cs typeface="Times New Roman" panose="02020603050405020304" pitchFamily="18" charset="0"/>
                          </a:rPr>
                          <m:t> </m:t>
                        </m:r>
                      </m:e>
                      <m:lim/>
                    </m:limLow>
                  </m:oMath>
                </a14:m>
                <a:r>
                  <a:rPr lang="zh-CN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  steam  was  only  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water </a:t>
                </a:r>
                <a:r>
                  <a:rPr lang="en-US" altLang="zh-CN" sz="2300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but</a:t>
                </a:r>
                <a:r>
                  <a:rPr lang="en-US" altLang="zh-CN" sz="2300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seemed </a:t>
                </a:r>
                <a:endParaRPr lang="en-US" altLang="zh-CN" sz="2300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b="1" i="0" smtClean="0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                                                       </m:t>
                      </m:r>
                      <m:r>
                        <m:rPr>
                          <m:nor/>
                        </m:rPr>
                        <a:rPr lang="zh-CN" altLang="zh-CN" b="1">
                          <a:solidFill>
                            <a:srgbClr val="00B0F0"/>
                          </a:solid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宾语从句</m:t>
                      </m:r>
                    </m:oMath>
                  </m:oMathPara>
                </a14:m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to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 powerful enough to lift a kettle top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他深入地思考着正在发生的事：蒸汽只是水，但似乎有足够的力量把壶盖顶起来。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indent="612140" hangingPunct="0">
                  <a:spcAft>
                    <a:spcPts val="0"/>
                  </a:spcAft>
                </a:pP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介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词后接宾语从句，需注意以下两点：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that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引导的宾语从句不能直接跟在介词之后，但可跟在其形式宾语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之后作介词的实际宾语；但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what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which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whom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、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how 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等连接词引导的宾语从句可直接放在介词后面。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’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counting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that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you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will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come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我非常期待你能来。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998" y="1279247"/>
                <a:ext cx="11485848" cy="5040226"/>
              </a:xfrm>
              <a:blipFill>
                <a:blip r:embed="rId3"/>
                <a:stretch>
                  <a:fillRect l="-849" r="-796" b="-48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64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2452" y="836712"/>
            <a:ext cx="1982452" cy="382330"/>
          </a:xfrm>
          <a:prstGeom prst="rect">
            <a:avLst/>
          </a:prstGeom>
        </p:spPr>
      </p:pic>
      <p:pic>
        <p:nvPicPr>
          <p:cNvPr id="10" name="TS13.eps" descr="id:214748845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78582" y="3628496"/>
            <a:ext cx="1007353" cy="3417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37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3083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介词后可接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引导的宾语从句，但不接由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引导的宾语从句。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BMI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internationally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recognised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measurement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tool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gives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indication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someone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healthy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weight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BMI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是一种国际公认的测量工具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它可以表明一个人的体重是否健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康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5702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920523"/>
            <a:ext cx="11485848" cy="2436469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9998" y="836712"/>
                <a:ext cx="11485848" cy="3700821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F08100"/>
                    </a:solidFill>
                    <a:latin typeface="Cambria Math" panose="02040503050406030204" pitchFamily="18" charset="0"/>
                    <a:ea typeface="MS Mincho"/>
                    <a:cs typeface="Cambria Math" panose="02040503050406030204" pitchFamily="18" charset="0"/>
                  </a:rPr>
                  <a:t>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Now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is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common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object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in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most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homes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and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people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would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limLow>
                      <m:limLowPr>
                        <m:ctrlPr>
                          <a:rPr lang="zh-CN" altLang="zh-CN" b="1" i="1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limLowPr>
                      <m:e>
                        <m:bar>
                          <m:barPr>
                            <m:ctrlPr>
                              <a:rPr lang="zh-CN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barPr>
                          <m:e>
                            <m:r>
                              <a:rPr lang="en-US" altLang="zh-CN" b="1" i="1">
                                <a:solidFill>
                                  <a:srgbClr val="00B0F0"/>
                                </a:solidFill>
                                <a:latin typeface="Cambria Math" panose="02040503050406030204" pitchFamily="18" charset="0"/>
                                <a:ea typeface="宋体" panose="02010600030101010101" pitchFamily="2" charset="-122"/>
                                <a:cs typeface="Times New Roman" panose="02020603050405020304" pitchFamily="18" charset="0"/>
                              </a:rPr>
                              <m:t>𝐟𝐢𝐧𝐝</m:t>
                            </m:r>
                          </m:e>
                        </m:bar>
                      </m:e>
                      <m:lim>
                        <m:r>
                          <m:rPr>
                            <m:nor/>
                          </m:rPr>
                          <a:rPr lang="zh-CN" altLang="zh-CN" b="1">
                            <a:solidFill>
                              <a:srgbClr val="00B0F0"/>
                            </a:solidFill>
                            <a:latin typeface="Times New Roman" panose="02020603050405020304" pitchFamily="18" charset="0"/>
                            <a:ea typeface="楷体" panose="02010609060101010101" pitchFamily="49" charset="-122"/>
                            <a:cs typeface="Times New Roman" panose="02020603050405020304" pitchFamily="18" charset="0"/>
                          </a:rPr>
                          <m:t>谓</m:t>
                        </m:r>
                      </m:lim>
                    </m:limLow>
                  </m:oMath>
                </a14:m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 </a:t>
                </a:r>
                <a:r>
                  <a:rPr lang="en-US" altLang="zh-CN" b="1" u="sng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</a:t>
                </a:r>
                <a:r>
                  <a:rPr lang="en-US" altLang="zh-CN" b="1" smtClean="0">
                    <a:solidFill>
                      <a:srgbClr val="000000"/>
                    </a:solidFill>
                    <a:uFill>
                      <a:solidFill>
                        <a:srgbClr val="0000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        </a:t>
                </a:r>
                <a:r>
                  <a:rPr lang="en-US" altLang="zh-CN" b="1" u="sng" smtClean="0">
                    <a:solidFill>
                      <a:srgbClr val="E76100"/>
                    </a:solidFill>
                    <a:uFill>
                      <a:solidFill>
                        <a:srgbClr val="E7610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difficult</a:t>
                </a:r>
                <a:endParaRPr lang="en-US" altLang="zh-CN" b="1" u="sng" smtClean="0">
                  <a:solidFill>
                    <a:srgbClr val="E76100"/>
                  </a:solidFill>
                  <a:uFill>
                    <a:solidFill>
                      <a:srgbClr val="E76100"/>
                    </a:solidFill>
                  </a:uFill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 u="sng" smtClean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to imagine 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living without it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现在，它是大多数家庭中常见的物品，人们会发现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很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难</a:t>
                </a:r>
                <a:endParaRPr lang="en-US" altLang="zh-CN" b="1" smtClean="0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b="1" i="0" smtClean="0">
                          <a:solidFill>
                            <a:srgbClr val="00B0F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           </m:t>
                      </m:r>
                      <m:r>
                        <m:rPr>
                          <m:nor/>
                        </m:rPr>
                        <a:rPr lang="zh-CN" altLang="zh-CN" b="1">
                          <a:solidFill>
                            <a:srgbClr val="00B0F0"/>
                          </a:solidFill>
                          <a:uFill>
                            <a:solidFill>
                              <a:srgbClr val="00B0F0"/>
                            </a:solidFill>
                          </a:uFill>
                          <a:latin typeface="Times New Roman" panose="02020603050405020304" pitchFamily="18" charset="0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真正的宾语</m:t>
                      </m:r>
                    </m:oMath>
                  </m:oMathPara>
                </a14:m>
                <a:endParaRPr lang="en-US" altLang="zh-CN" b="1">
                  <a:solidFill>
                    <a:srgbClr val="000000"/>
                  </a:solidFill>
                  <a:latin typeface="Times New Roman" panose="02020603050405020304" pitchFamily="18" charset="0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想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象没有它的生活。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She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found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difficult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to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make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friends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because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of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her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natural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reserve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她发现她矜持的天性让她很难交到朋友。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998" y="836712"/>
                <a:ext cx="11485848" cy="3700821"/>
              </a:xfrm>
              <a:blipFill>
                <a:blip r:embed="rId3"/>
                <a:stretch>
                  <a:fillRect l="-849" r="-796" b="-494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矩形 3"/>
              <p:cNvSpPr/>
              <p:nvPr/>
            </p:nvSpPr>
            <p:spPr>
              <a:xfrm>
                <a:off x="9263558" y="1536313"/>
                <a:ext cx="1499128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zh-CN" altLang="zh-CN" sz="2400">
                          <a:solidFill>
                            <a:srgbClr val="000000"/>
                          </a:solidFill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形式宾语</m:t>
                      </m:r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4" name="矩形 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263558" y="1536313"/>
                <a:ext cx="1499128" cy="461665"/>
              </a:xfrm>
              <a:prstGeom prst="rect">
                <a:avLst/>
              </a:prstGeom>
              <a:blipFill>
                <a:blip r:embed="rId4"/>
                <a:stretch>
                  <a:fillRect l="-407" r="-407" b="-105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矩形 7"/>
              <p:cNvSpPr/>
              <p:nvPr/>
            </p:nvSpPr>
            <p:spPr>
              <a:xfrm>
                <a:off x="10775906" y="1230262"/>
                <a:ext cx="880369" cy="68390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limLow>
                        <m:limLowPr>
                          <m:ctrlPr>
                            <a:rPr lang="zh-CN" altLang="zh-CN" sz="2400" i="1">
                              <a:solidFill>
                                <a:srgbClr val="E76100"/>
                              </a:solidFill>
                              <a:uFill>
                                <a:solidFill>
                                  <a:srgbClr val="33FFFF"/>
                                </a:solidFill>
                              </a:uFill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Times New Roman" panose="02020603050405020304" pitchFamily="18" charset="0"/>
                            </a:rPr>
                          </m:ctrlPr>
                        </m:limLowPr>
                        <m:e>
                          <m:r>
                            <a:rPr lang="en-US" altLang="zh-CN" sz="2400" i="1">
                              <a:solidFill>
                                <a:srgbClr val="E76100"/>
                              </a:solidFill>
                              <a:latin typeface="Cambria Math" panose="02040503050406030204" pitchFamily="18" charset="0"/>
                              <a:cs typeface="Times New Roman" panose="02020603050405020304" pitchFamily="18" charset="0"/>
                            </a:rPr>
                            <m:t> </m:t>
                          </m:r>
                        </m:e>
                        <m:lim>
                          <m:r>
                            <m:rPr>
                              <m:nor/>
                            </m:rPr>
                            <a:rPr lang="zh-CN" altLang="zh-CN" sz="2400">
                              <a:solidFill>
                                <a:srgbClr val="E76100"/>
                              </a:solidFill>
                              <a:ea typeface="楷体" panose="02010609060101010101" pitchFamily="49" charset="-122"/>
                              <a:cs typeface="Times New Roman" panose="02020603050405020304" pitchFamily="18" charset="0"/>
                            </a:rPr>
                            <m:t>宾补</m:t>
                          </m:r>
                        </m:lim>
                      </m:limLow>
                    </m:oMath>
                  </m:oMathPara>
                </a14:m>
                <a:endParaRPr lang="zh-CN" altLang="en-US"/>
              </a:p>
            </p:txBody>
          </p:sp>
        </mc:Choice>
        <mc:Fallback>
          <p:sp>
            <p:nvSpPr>
              <p:cNvPr id="8" name="矩形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775906" y="1230262"/>
                <a:ext cx="880369" cy="683905"/>
              </a:xfrm>
              <a:prstGeom prst="rect">
                <a:avLst/>
              </a:prstGeom>
              <a:blipFill>
                <a:blip r:embed="rId5"/>
                <a:stretch>
                  <a:fillRect l="-1389" r="-1389" b="-1428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55128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1478</TotalTime>
  <Words>2394</Words>
  <Application>Microsoft Office PowerPoint</Application>
  <PresentationFormat>自定义</PresentationFormat>
  <Paragraphs>136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Book Antiqua</vt:lpstr>
      <vt:lpstr>Calibri</vt:lpstr>
      <vt:lpstr>MS Mincho</vt:lpstr>
      <vt:lpstr>黑体</vt:lpstr>
      <vt:lpstr>楷体</vt:lpstr>
      <vt:lpstr>宋体</vt:lpstr>
      <vt:lpstr>微软雅黑</vt:lpstr>
      <vt:lpstr>Arial</vt:lpstr>
      <vt:lpstr>Cambria Math</vt:lpstr>
      <vt:lpstr>Segoe UI Symbol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450</cp:revision>
  <dcterms:created xsi:type="dcterms:W3CDTF">2020-11-06T05:24:00Z</dcterms:created>
  <dcterms:modified xsi:type="dcterms:W3CDTF">2025-10-13T12:45:17Z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